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Default Extension="jpeg" ContentType="image/jpeg"/>
  <Default Extension="xml" ContentType="application/xml"/>
  <Override PartName="/ppt/slides/slide9.xml" ContentType="application/vnd.openxmlformats-officedocument.presentationml.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Override PartName="/docProps/core.xml" ContentType="application/vnd.openxmlformats-package.core-properties+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slides/slide3.xml" ContentType="application/vnd.openxmlformats-officedocument.presentationml.slide+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Default Extension="wav" ContentType="audio/wav"/>
  <Default Extension="bin" ContentType="application/vnd.openxmlformats-officedocument.presentationml.printerSettings"/>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948" r:id="rId1"/>
  </p:sldMasterIdLst>
  <p:sldIdLst>
    <p:sldId id="256" r:id="rId2"/>
    <p:sldId id="257" r:id="rId3"/>
    <p:sldId id="258" r:id="rId4"/>
    <p:sldId id="259" r:id="rId5"/>
    <p:sldId id="260" r:id="rId6"/>
    <p:sldId id="262" r:id="rId7"/>
    <p:sldId id="261"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showPr showNarration="1">
    <p:present/>
    <p:sldAll/>
    <p:penClr>
      <a:prstClr val="red"/>
    </p:penClr>
    <p:extLst>
      <p:ext uri="{EC167BDD-8182-4AB7-AECC-EB403E3ABB37}">
        <p14:laserClr xmlns:p14="http://schemas.microsoft.com/office/powerpoint/2010/main" xmlns:p="http://schemas.openxmlformats.org/presentationml/2006/main" xmlns:r="http://schemas.openxmlformats.org/officeDocument/2006/relationships" xmlns:a="http://schemas.openxmlformats.org/drawingml/2006/main" xmlns="">
          <a:srgbClr val="FF0000"/>
        </p14:laserClr>
      </p:ext>
      <p:ext uri="{2FDB2607-1784-4EEB-B798-7EB5836EED8A}">
        <p14:showMediaCtrls xmlns:p14="http://schemas.microsoft.com/office/powerpoint/2010/main" xmlns:p="http://schemas.openxmlformats.org/presentationml/2006/main" xmlns:r="http://schemas.openxmlformats.org/officeDocument/2006/relationships" xmlns:a="http://schemas.openxmlformats.org/drawingml/2006/main" xmlns="" val="1"/>
      </p:ext>
    </p:extLst>
  </p:showPr>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3333" autoAdjust="0"/>
    <p:restoredTop sz="94660"/>
  </p:normalViewPr>
  <p:slideViewPr>
    <p:cSldViewPr>
      <p:cViewPr varScale="1">
        <p:scale>
          <a:sx n="90" d="100"/>
          <a:sy n="90" d="100"/>
        </p:scale>
        <p:origin x="-864" y="-104"/>
      </p:cViewPr>
      <p:guideLst>
        <p:guide orient="horz" pos="2160"/>
        <p:guide pos="2880"/>
      </p:guideLst>
    </p:cSldViewPr>
  </p:slideViewPr>
  <p:notesTextViewPr>
    <p:cViewPr>
      <p:scale>
        <a:sx n="1" d="1"/>
        <a:sy n="1" d="1"/>
      </p:scale>
      <p:origin x="0" y="0"/>
    </p:cViewPr>
  </p:notesTextViewPr>
  <p:sorterViewPr>
    <p:cViewPr>
      <p:scale>
        <a:sx n="100" d="100"/>
        <a:sy n="100" d="100"/>
      </p:scale>
      <p:origin x="0" y="690"/>
    </p:cViewPr>
  </p:sorter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en-US" smtClean="0"/>
              <a:t>Click to edit Master title style</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white"/>
        <p:txBody>
          <a:bodyPr/>
          <a:lstStyle/>
          <a:p>
            <a:fld id="{AA6E9F5C-C144-4436-868A-EB138724FFEA}" type="datetimeFigureOut">
              <a:rPr lang="en-US" smtClean="0"/>
              <a:pPr/>
              <a:t>5/19/11</a:t>
            </a:fld>
            <a:endParaRPr lang="en-US"/>
          </a:p>
        </p:txBody>
      </p:sp>
      <p:sp>
        <p:nvSpPr>
          <p:cNvPr id="5" name="Footer Placeholder 4"/>
          <p:cNvSpPr>
            <a:spLocks noGrp="1"/>
          </p:cNvSpPr>
          <p:nvPr>
            <p:ph type="ftr" sz="quarter" idx="11"/>
          </p:nvPr>
        </p:nvSpPr>
        <p:spPr bwMode="white"/>
        <p:txBody>
          <a:bodyPr/>
          <a:lstStyle/>
          <a:p>
            <a:endParaRPr lang="en-US"/>
          </a:p>
        </p:txBody>
      </p:sp>
      <p:sp>
        <p:nvSpPr>
          <p:cNvPr id="6" name="Slide Number Placeholder 5"/>
          <p:cNvSpPr>
            <a:spLocks noGrp="1"/>
          </p:cNvSpPr>
          <p:nvPr>
            <p:ph type="sldNum" sz="quarter" idx="12"/>
          </p:nvPr>
        </p:nvSpPr>
        <p:spPr/>
        <p:txBody>
          <a:bodyPr/>
          <a:lstStyle/>
          <a:p>
            <a:fld id="{B2FF12C8-2037-4877-A265-66C489B592F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6E9F5C-C144-4436-868A-EB138724FFEA}" type="datetimeFigureOut">
              <a:rPr lang="en-US" smtClean="0"/>
              <a:pPr/>
              <a:t>5/19/11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FF12C8-2037-4877-A265-66C489B592F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A6E9F5C-C144-4436-868A-EB138724FFEA}" type="datetimeFigureOut">
              <a:rPr lang="en-US" smtClean="0"/>
              <a:pPr/>
              <a:t>5/19/11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FF12C8-2037-4877-A265-66C489B592F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A6E9F5C-C144-4436-868A-EB138724FFEA}" type="datetimeFigureOut">
              <a:rPr lang="en-US" smtClean="0"/>
              <a:pPr/>
              <a:t>5/19/11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FF12C8-2037-4877-A265-66C489B592F1}" type="slidenum">
              <a:rPr lang="en-US" smtClean="0"/>
              <a:pPr/>
              <a:t>‹#›</a:t>
            </a:fld>
            <a:endParaRPr lang="en-US"/>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A6E9F5C-C144-4436-868A-EB138724FFEA}" type="datetimeFigureOut">
              <a:rPr lang="en-US" smtClean="0"/>
              <a:pPr/>
              <a:t>5/19/11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FF12C8-2037-4877-A265-66C489B592F1}" type="slidenum">
              <a:rPr lang="en-US" smtClean="0"/>
              <a:pPr/>
              <a:t>‹#›</a:t>
            </a:fld>
            <a:endParaRPr lang="en-US"/>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AA6E9F5C-C144-4436-868A-EB138724FFEA}" type="datetimeFigureOut">
              <a:rPr lang="en-US" smtClean="0"/>
              <a:pPr/>
              <a:t>5/19/11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FF12C8-2037-4877-A265-66C489B592F1}" type="slidenum">
              <a:rPr lang="en-US" smtClean="0"/>
              <a:pPr/>
              <a:t>‹#›</a:t>
            </a:fld>
            <a:endParaRPr lang="en-US"/>
          </a:p>
        </p:txBody>
      </p:sp>
      <p:sp>
        <p:nvSpPr>
          <p:cNvPr id="12" name="Content Placeholder 11"/>
          <p:cNvSpPr>
            <a:spLocks noGrp="1"/>
          </p:cNvSpPr>
          <p:nvPr>
            <p:ph sz="quarter" idx="14"/>
          </p:nvPr>
        </p:nvSpPr>
        <p:spPr>
          <a:xfrm>
            <a:off x="46482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AA6E9F5C-C144-4436-868A-EB138724FFEA}" type="datetimeFigureOut">
              <a:rPr lang="en-US" smtClean="0"/>
              <a:pPr/>
              <a:t>5/19/11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2FF12C8-2037-4877-A265-66C489B592F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A6E9F5C-C144-4436-868A-EB138724FFEA}" type="datetimeFigureOut">
              <a:rPr lang="en-US" smtClean="0"/>
              <a:pPr/>
              <a:t>5/19/11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2FF12C8-2037-4877-A265-66C489B592F1}" type="slidenum">
              <a:rPr lang="en-US" smtClean="0"/>
              <a:pPr/>
              <a:t>‹#›</a:t>
            </a:fld>
            <a:endParaRPr lang="en-US"/>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A6E9F5C-C144-4436-868A-EB138724FFEA}" type="datetimeFigureOut">
              <a:rPr lang="en-US" smtClean="0"/>
              <a:pPr/>
              <a:t>5/19/11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FF12C8-2037-4877-A265-66C489B592F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6E9F5C-C144-4436-868A-EB138724FFEA}" type="datetimeFigureOut">
              <a:rPr lang="en-US" smtClean="0"/>
              <a:pPr/>
              <a:t>5/19/11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FF12C8-2037-4877-A265-66C489B592F1}" type="slidenum">
              <a:rPr lang="en-US" smtClean="0"/>
              <a:pPr/>
              <a:t>‹#›</a:t>
            </a:fld>
            <a:endParaRPr lang="en-US"/>
          </a:p>
        </p:txBody>
      </p:sp>
      <p:sp>
        <p:nvSpPr>
          <p:cNvPr id="9" name="Content Placeholder 8"/>
          <p:cNvSpPr>
            <a:spLocks noGrp="1"/>
          </p:cNvSpPr>
          <p:nvPr>
            <p:ph sz="quarter" idx="13"/>
          </p:nvPr>
        </p:nvSpPr>
        <p:spPr>
          <a:xfrm>
            <a:off x="1371600" y="1676400"/>
            <a:ext cx="3276600"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6E9F5C-C144-4436-868A-EB138724FFEA}" type="datetimeFigureOut">
              <a:rPr lang="en-US" smtClean="0"/>
              <a:pPr/>
              <a:t>5/19/11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FF12C8-2037-4877-A265-66C489B592F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AA6E9F5C-C144-4436-868A-EB138724FFEA}" type="datetimeFigureOut">
              <a:rPr lang="en-US" smtClean="0"/>
              <a:pPr/>
              <a:t>5/19/11</a:t>
            </a:fld>
            <a:endParaRPr lang="en-US"/>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en-US"/>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B2FF12C8-2037-4877-A265-66C489B592F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1.wav"/><Relationship Id="rId4" Type="http://schemas.openxmlformats.org/officeDocument/2006/relationships/image" Target="../media/image4.png"/><Relationship Id="rId1" Type="http://schemas.openxmlformats.org/officeDocument/2006/relationships/audio" Target="../media/media1.wav"/><Relationship Id="rId2"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4" Type="http://schemas.microsoft.com/office/2007/relationships/media" Target="../media/media2.wav"/><Relationship Id="rId5" Type="http://schemas.openxmlformats.org/officeDocument/2006/relationships/image" Target="../media/image4.png"/><Relationship Id="rId1" Type="http://schemas.openxmlformats.org/officeDocument/2006/relationships/audio" Target="../media/media2.wav"/><Relationship Id="rId2"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microsoft.com/office/2007/relationships/media" Target="../media/media3.wav"/><Relationship Id="rId5" Type="http://schemas.openxmlformats.org/officeDocument/2006/relationships/image" Target="../media/image4.png"/><Relationship Id="rId1" Type="http://schemas.openxmlformats.org/officeDocument/2006/relationships/audio" Target="../media/media3.wav"/><Relationship Id="rId2"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4" Type="http://schemas.microsoft.com/office/2007/relationships/media" Target="../media/media4.wav"/><Relationship Id="rId5" Type="http://schemas.openxmlformats.org/officeDocument/2006/relationships/image" Target="../media/image4.png"/><Relationship Id="rId1" Type="http://schemas.openxmlformats.org/officeDocument/2006/relationships/audio" Target="../media/media4.wav"/><Relationship Id="rId2"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4" Type="http://schemas.microsoft.com/office/2007/relationships/media" Target="../media/media5.wav"/><Relationship Id="rId5" Type="http://schemas.openxmlformats.org/officeDocument/2006/relationships/image" Target="../media/image9.png"/><Relationship Id="rId1" Type="http://schemas.openxmlformats.org/officeDocument/2006/relationships/audio" Target="../media/media5.wav"/><Relationship Id="rId2"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4" Type="http://schemas.microsoft.com/office/2007/relationships/media" Target="../media/media6.wav"/><Relationship Id="rId5" Type="http://schemas.openxmlformats.org/officeDocument/2006/relationships/image" Target="../media/image4.png"/><Relationship Id="rId1" Type="http://schemas.openxmlformats.org/officeDocument/2006/relationships/audio" Target="../media/media6.wav"/><Relationship Id="rId2"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4" Type="http://schemas.microsoft.com/office/2007/relationships/media" Target="../media/media7.wav"/><Relationship Id="rId5" Type="http://schemas.openxmlformats.org/officeDocument/2006/relationships/image" Target="../media/image4.png"/><Relationship Id="rId1" Type="http://schemas.openxmlformats.org/officeDocument/2006/relationships/audio" Target="../media/media7.wav"/><Relationship Id="rId2"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media" Target="../media/media8.wav"/><Relationship Id="rId4" Type="http://schemas.openxmlformats.org/officeDocument/2006/relationships/image" Target="../media/image4.png"/><Relationship Id="rId1" Type="http://schemas.openxmlformats.org/officeDocument/2006/relationships/audio" Target="../media/media8.wav"/><Relationship Id="rId2"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solidFill>
                  <a:srgbClr val="FF0000"/>
                </a:solidFill>
                <a:latin typeface="Algerian" pitchFamily="82" charset="0"/>
              </a:rPr>
              <a:t>Financial Literacy Project </a:t>
            </a:r>
            <a:endParaRPr lang="en-US" dirty="0">
              <a:solidFill>
                <a:srgbClr val="FF0000"/>
              </a:solidFill>
              <a:latin typeface="Algerian" pitchFamily="82" charset="0"/>
            </a:endParaRPr>
          </a:p>
        </p:txBody>
      </p:sp>
      <p:sp>
        <p:nvSpPr>
          <p:cNvPr id="3" name="Subtitle 2"/>
          <p:cNvSpPr>
            <a:spLocks noGrp="1"/>
          </p:cNvSpPr>
          <p:nvPr>
            <p:ph type="subTitle" idx="1"/>
          </p:nvPr>
        </p:nvSpPr>
        <p:spPr/>
        <p:txBody>
          <a:bodyPr>
            <a:noAutofit/>
          </a:bodyPr>
          <a:lstStyle/>
          <a:p>
            <a:r>
              <a:rPr lang="en-US" sz="3200" i="0" dirty="0" smtClean="0">
                <a:solidFill>
                  <a:srgbClr val="FF0000"/>
                </a:solidFill>
                <a:latin typeface="Aharoni" pitchFamily="2" charset="-79"/>
                <a:cs typeface="Aharoni" pitchFamily="2" charset="-79"/>
              </a:rPr>
              <a:t>By: Avant Griffith</a:t>
            </a:r>
          </a:p>
          <a:p>
            <a:r>
              <a:rPr lang="en-US" sz="3200" i="0" dirty="0" smtClean="0">
                <a:solidFill>
                  <a:srgbClr val="FF0000"/>
                </a:solidFill>
                <a:latin typeface="Aharoni" pitchFamily="2" charset="-79"/>
                <a:cs typeface="Aharoni" pitchFamily="2" charset="-79"/>
              </a:rPr>
              <a:t>Sean </a:t>
            </a:r>
            <a:r>
              <a:rPr lang="en-US" sz="3200" i="0" dirty="0" err="1" smtClean="0">
                <a:solidFill>
                  <a:srgbClr val="FF0000"/>
                </a:solidFill>
                <a:latin typeface="Aharoni" pitchFamily="2" charset="-79"/>
                <a:cs typeface="Aharoni" pitchFamily="2" charset="-79"/>
              </a:rPr>
              <a:t>Ellerbee</a:t>
            </a:r>
            <a:endParaRPr lang="en-US" sz="3200" i="0" dirty="0" smtClean="0">
              <a:solidFill>
                <a:srgbClr val="FF0000"/>
              </a:solidFill>
              <a:latin typeface="Aharoni" pitchFamily="2" charset="-79"/>
              <a:cs typeface="Aharoni" pitchFamily="2" charset="-79"/>
            </a:endParaRPr>
          </a:p>
          <a:p>
            <a:r>
              <a:rPr lang="en-US" sz="3200" i="0" smtClean="0">
                <a:solidFill>
                  <a:srgbClr val="FF0000"/>
                </a:solidFill>
                <a:latin typeface="Aharoni" pitchFamily="2" charset="-79"/>
                <a:cs typeface="Aharoni" pitchFamily="2" charset="-79"/>
              </a:rPr>
              <a:t>Kermit </a:t>
            </a:r>
            <a:r>
              <a:rPr lang="en-US" sz="3200" i="0" smtClean="0">
                <a:solidFill>
                  <a:srgbClr val="FF0000"/>
                </a:solidFill>
                <a:latin typeface="Aharoni" pitchFamily="2" charset="-79"/>
                <a:cs typeface="Aharoni" pitchFamily="2" charset="-79"/>
              </a:rPr>
              <a:t>Meredith </a:t>
            </a:r>
            <a:endParaRPr lang="en-US" sz="3200" i="0" dirty="0">
              <a:solidFill>
                <a:srgbClr val="FF0000"/>
              </a:solidFill>
              <a:latin typeface="Aharoni" pitchFamily="2" charset="-79"/>
              <a:cs typeface="Aharoni" pitchFamily="2" charset="-79"/>
            </a:endParaRPr>
          </a:p>
        </p:txBody>
      </p:sp>
      <p:pic>
        <p:nvPicPr>
          <p:cNvPr id="4" name="Audio 3">
            <a:hlinkClick r:id="" action="ppaction://media"/>
          </p:cNvPr>
          <p:cNvPicPr>
            <a:picLocks noChangeAspect="1"/>
          </p:cNvPicPr>
          <p:nvPr>
            <a:audioFile r:link="rId1"/>
            <p:extLst>
              <p:ext uri="{DAA4B4D4-6D71-4841-9C94-3DE7FCFB9230}">
                <p14:media xmlns:p14="http://schemas.microsoft.com/office/powerpoint/2010/main" xmlns:p="http://schemas.openxmlformats.org/presentationml/2006/main" xmlns:r="http://schemas.openxmlformats.org/officeDocument/2006/relationships" xmlns:a="http://schemas.openxmlformats.org/drawingml/2006/main" xmlns="" r:embed="rId3"/>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43884124"/>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1200" advTm="10717">
        <p:dissolve/>
      </p:transition>
    </mc:Choice>
    <mc:Fallback>
      <mp:transition xmlns:mp="http://schemas.microsoft.com/office/mac/powerpoint/2008/main" spd="slow" advTm="107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041440" cy="1442674"/>
          </a:xfrm>
        </p:spPr>
        <p:txBody>
          <a:bodyPr/>
          <a:lstStyle/>
          <a:p>
            <a:r>
              <a:rPr lang="en-US" sz="4800" dirty="0" smtClean="0">
                <a:solidFill>
                  <a:srgbClr val="FF0000"/>
                </a:solidFill>
                <a:latin typeface="Algerian" pitchFamily="82" charset="0"/>
              </a:rPr>
              <a:t>Apple</a:t>
            </a:r>
            <a:r>
              <a:rPr lang="en-US" dirty="0" smtClean="0">
                <a:solidFill>
                  <a:schemeClr val="accent6">
                    <a:lumMod val="75000"/>
                  </a:schemeClr>
                </a:solidFill>
              </a:rPr>
              <a:t> </a:t>
            </a:r>
            <a:endParaRPr lang="en-US" dirty="0">
              <a:solidFill>
                <a:schemeClr val="accent6">
                  <a:lumMod val="75000"/>
                </a:schemeClr>
              </a:solidFill>
            </a:endParaRPr>
          </a:p>
        </p:txBody>
      </p:sp>
      <p:sp>
        <p:nvSpPr>
          <p:cNvPr id="3" name="Content Placeholder 2"/>
          <p:cNvSpPr>
            <a:spLocks noGrp="1"/>
          </p:cNvSpPr>
          <p:nvPr>
            <p:ph idx="1"/>
          </p:nvPr>
        </p:nvSpPr>
        <p:spPr>
          <a:xfrm>
            <a:off x="762000" y="1828800"/>
            <a:ext cx="7848600" cy="4495800"/>
          </a:xfrm>
        </p:spPr>
        <p:txBody>
          <a:bodyPr>
            <a:normAutofit/>
          </a:bodyPr>
          <a:lstStyle/>
          <a:p>
            <a:pPr>
              <a:lnSpc>
                <a:spcPct val="150000"/>
              </a:lnSpc>
              <a:buFont typeface="Wingdings" pitchFamily="2" charset="2"/>
              <a:buChar char="§"/>
            </a:pPr>
            <a:r>
              <a:rPr lang="en-US" dirty="0" smtClean="0">
                <a:solidFill>
                  <a:srgbClr val="FF0000"/>
                </a:solidFill>
                <a:latin typeface="Arial Black" pitchFamily="34" charset="0"/>
              </a:rPr>
              <a:t>The first stock that we bought is apple </a:t>
            </a:r>
          </a:p>
          <a:p>
            <a:pPr>
              <a:lnSpc>
                <a:spcPct val="150000"/>
              </a:lnSpc>
              <a:buFont typeface="Wingdings" pitchFamily="2" charset="2"/>
              <a:buChar char="§"/>
            </a:pPr>
            <a:r>
              <a:rPr lang="en-US" dirty="0" smtClean="0">
                <a:solidFill>
                  <a:srgbClr val="FF0000"/>
                </a:solidFill>
                <a:latin typeface="Arial Black" pitchFamily="34" charset="0"/>
              </a:rPr>
              <a:t>Symbol: AAPL</a:t>
            </a:r>
          </a:p>
          <a:p>
            <a:pPr>
              <a:lnSpc>
                <a:spcPct val="150000"/>
              </a:lnSpc>
              <a:buFont typeface="Wingdings" pitchFamily="2" charset="2"/>
              <a:buChar char="§"/>
            </a:pPr>
            <a:r>
              <a:rPr lang="en-US" dirty="0" smtClean="0">
                <a:solidFill>
                  <a:srgbClr val="FF0000"/>
                </a:solidFill>
                <a:latin typeface="Arial Black" pitchFamily="34" charset="0"/>
              </a:rPr>
              <a:t>We chose apple because we all use electronics made by them and they make a lot of money because of that. The other reason we chose it is because with all the new electronics apple has coming out we do not see the stock going into a downward spiral.</a:t>
            </a:r>
          </a:p>
          <a:p>
            <a:pPr>
              <a:lnSpc>
                <a:spcPct val="150000"/>
              </a:lnSpc>
              <a:buFont typeface="Wingdings" pitchFamily="2" charset="2"/>
              <a:buChar char="§"/>
            </a:pPr>
            <a:r>
              <a:rPr lang="en-US" dirty="0" smtClean="0">
                <a:solidFill>
                  <a:srgbClr val="FF0000"/>
                </a:solidFill>
                <a:latin typeface="Arial Black" pitchFamily="34" charset="0"/>
              </a:rPr>
              <a:t>We bought 20 shares of this stock at 349.57 dollars a stock</a:t>
            </a:r>
          </a:p>
          <a:p>
            <a:pPr>
              <a:lnSpc>
                <a:spcPct val="150000"/>
              </a:lnSpc>
              <a:buFont typeface="Wingdings" pitchFamily="2" charset="2"/>
              <a:buChar char="§"/>
            </a:pPr>
            <a:r>
              <a:rPr lang="en-US" dirty="0" smtClean="0">
                <a:solidFill>
                  <a:srgbClr val="FF0000"/>
                </a:solidFill>
                <a:latin typeface="Arial Black" pitchFamily="34" charset="0"/>
              </a:rPr>
              <a:t>This costs us 6990.8</a:t>
            </a:r>
            <a:r>
              <a:rPr lang="en-US" dirty="0">
                <a:solidFill>
                  <a:srgbClr val="FF0000"/>
                </a:solidFill>
                <a:latin typeface="Arial Black" pitchFamily="34" charset="0"/>
              </a:rPr>
              <a:t>.</a:t>
            </a:r>
            <a:endParaRPr lang="en-US" dirty="0" smtClean="0">
              <a:solidFill>
                <a:srgbClr val="FF0000"/>
              </a:solidFill>
              <a:latin typeface="Arial Black" pitchFamily="34" charset="0"/>
            </a:endParaRPr>
          </a:p>
          <a:p>
            <a:pPr indent="0">
              <a:lnSpc>
                <a:spcPct val="150000"/>
              </a:lnSpc>
              <a:buNone/>
            </a:pPr>
            <a:endParaRPr lang="en-US" sz="2000" dirty="0" smtClean="0">
              <a:solidFill>
                <a:srgbClr val="FF0000"/>
              </a:solidFill>
              <a:latin typeface="Arial Black" pitchFamily="34" charset="0"/>
            </a:endParaRPr>
          </a:p>
          <a:p>
            <a:pPr>
              <a:buFont typeface="Wingdings" pitchFamily="2" charset="2"/>
              <a:buChar char="§"/>
            </a:pPr>
            <a:endParaRPr lang="en-US" dirty="0">
              <a:solidFill>
                <a:schemeClr val="accent6">
                  <a:lumMod val="75000"/>
                </a:schemeClr>
              </a:solidFill>
            </a:endParaRPr>
          </a:p>
        </p:txBody>
      </p:sp>
      <p:pic>
        <p:nvPicPr>
          <p:cNvPr id="1028" name="Picture 4" descr="C:\Users\Avant\AppData\Local\Microsoft\Windows\Temporary Internet Files\Content.IE5\9FFTAJN1\MC900441708[1].png"/>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715000" y="647700"/>
            <a:ext cx="1600200" cy="16002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4" name="Audio 3">
            <a:hlinkClick r:id="" action="ppaction://media"/>
          </p:cNvPr>
          <p:cNvPicPr>
            <a:picLocks noChangeAspect="1"/>
          </p:cNvPicPr>
          <p:nvPr>
            <a:audioFile r:link="rId1"/>
            <p:extLst>
              <p:ext uri="{DAA4B4D4-6D71-4841-9C94-3DE7FCFB9230}">
                <p14:media xmlns:p14="http://schemas.microsoft.com/office/powerpoint/2010/main" xmlns:p="http://schemas.openxmlformats.org/presentationml/2006/main" xmlns:r="http://schemas.openxmlformats.org/officeDocument/2006/relationships" xmlns:a="http://schemas.openxmlformats.org/drawingml/2006/main" xmlns="" r:embed="rId4"/>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74093720"/>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3400" advTm="20771">
        <p14:reveal/>
      </p:transition>
    </mc:Choice>
    <mc:Fallback>
      <mp:transition xmlns:mp="http://schemas.microsoft.com/office/mac/powerpoint/2008/main" spd="slow" advTm="2077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09600" y="189117"/>
            <a:ext cx="7811626" cy="6346877"/>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4" name="Audio 3">
            <a:hlinkClick r:id="" action="ppaction://media"/>
          </p:cNvPr>
          <p:cNvPicPr>
            <a:picLocks noChangeAspect="1"/>
          </p:cNvPicPr>
          <p:nvPr>
            <a:audioFile r:link="rId1"/>
            <p:extLst>
              <p:ext uri="{DAA4B4D4-6D71-4841-9C94-3DE7FCFB9230}">
                <p14:media xmlns:p14="http://schemas.microsoft.com/office/powerpoint/2010/main" xmlns:p="http://schemas.openxmlformats.org/presentationml/2006/main" xmlns:r="http://schemas.openxmlformats.org/officeDocument/2006/relationships" xmlns:a="http://schemas.openxmlformats.org/drawingml/2006/main" xmlns="" r:embed="rId4"/>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17419547"/>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3000" advTm="7993">
        <p14:shred/>
      </p:transition>
    </mc:Choice>
    <mc:Fallback>
      <mp:transition xmlns:mp="http://schemas.microsoft.com/office/mac/powerpoint/2008/main" spd="slow" advTm="79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0" y="1295400"/>
            <a:ext cx="4076700" cy="685800"/>
          </a:xfrm>
        </p:spPr>
        <p:txBody>
          <a:bodyPr>
            <a:normAutofit fontScale="90000"/>
          </a:bodyPr>
          <a:lstStyle/>
          <a:p>
            <a:r>
              <a:rPr lang="en-US" sz="4800" dirty="0" smtClean="0">
                <a:solidFill>
                  <a:srgbClr val="FF0000"/>
                </a:solidFill>
                <a:latin typeface="Algerian" pitchFamily="82" charset="0"/>
              </a:rPr>
              <a:t>Nike</a:t>
            </a:r>
            <a:r>
              <a:rPr lang="en-US" dirty="0" smtClean="0"/>
              <a:t> </a:t>
            </a:r>
            <a:endParaRPr lang="en-US" dirty="0"/>
          </a:p>
        </p:txBody>
      </p:sp>
      <p:sp>
        <p:nvSpPr>
          <p:cNvPr id="3" name="Content Placeholder 2"/>
          <p:cNvSpPr>
            <a:spLocks noGrp="1"/>
          </p:cNvSpPr>
          <p:nvPr>
            <p:ph idx="1"/>
          </p:nvPr>
        </p:nvSpPr>
        <p:spPr/>
        <p:txBody>
          <a:bodyPr>
            <a:noAutofit/>
          </a:bodyPr>
          <a:lstStyle/>
          <a:p>
            <a:pPr>
              <a:lnSpc>
                <a:spcPct val="100000"/>
              </a:lnSpc>
              <a:buFont typeface="Wingdings" pitchFamily="2" charset="2"/>
              <a:buChar char="Ø"/>
            </a:pPr>
            <a:r>
              <a:rPr lang="en-US" sz="2400" dirty="0" smtClean="0">
                <a:solidFill>
                  <a:srgbClr val="FF0000"/>
                </a:solidFill>
                <a:latin typeface="Aharoni" pitchFamily="2" charset="-79"/>
                <a:cs typeface="Aharoni" pitchFamily="2" charset="-79"/>
              </a:rPr>
              <a:t>For our second stock we bought  Nike .</a:t>
            </a:r>
          </a:p>
          <a:p>
            <a:pPr>
              <a:lnSpc>
                <a:spcPct val="100000"/>
              </a:lnSpc>
              <a:buFont typeface="Wingdings" pitchFamily="2" charset="2"/>
              <a:buChar char="Ø"/>
            </a:pPr>
            <a:r>
              <a:rPr lang="en-US" sz="2400" dirty="0" smtClean="0">
                <a:solidFill>
                  <a:srgbClr val="FF0000"/>
                </a:solidFill>
                <a:latin typeface="Aharoni" pitchFamily="2" charset="-79"/>
                <a:cs typeface="Aharoni" pitchFamily="2" charset="-79"/>
              </a:rPr>
              <a:t>Symbol: NYSE</a:t>
            </a:r>
          </a:p>
          <a:p>
            <a:pPr>
              <a:lnSpc>
                <a:spcPct val="100000"/>
              </a:lnSpc>
              <a:buFont typeface="Wingdings" pitchFamily="2" charset="2"/>
              <a:buChar char="Ø"/>
            </a:pPr>
            <a:r>
              <a:rPr lang="en-US" sz="2400" dirty="0" smtClean="0">
                <a:solidFill>
                  <a:srgbClr val="FF0000"/>
                </a:solidFill>
                <a:latin typeface="Aharoni" pitchFamily="2" charset="-79"/>
                <a:cs typeface="Aharoni" pitchFamily="2" charset="-79"/>
              </a:rPr>
              <a:t>We chose Nike because a lot of people wear their products and as a result of that they make a lot of money.  </a:t>
            </a:r>
          </a:p>
          <a:p>
            <a:pPr>
              <a:lnSpc>
                <a:spcPct val="100000"/>
              </a:lnSpc>
              <a:buFont typeface="Wingdings" pitchFamily="2" charset="2"/>
              <a:buChar char="Ø"/>
            </a:pPr>
            <a:r>
              <a:rPr lang="en-US" sz="2400" dirty="0" smtClean="0">
                <a:solidFill>
                  <a:srgbClr val="FF0000"/>
                </a:solidFill>
                <a:latin typeface="Aharoni" pitchFamily="2" charset="-79"/>
                <a:cs typeface="Aharoni" pitchFamily="2" charset="-79"/>
              </a:rPr>
              <a:t>We brought 25 Shares of this stock at 82.87 dollars a share.</a:t>
            </a:r>
          </a:p>
          <a:p>
            <a:pPr>
              <a:lnSpc>
                <a:spcPct val="100000"/>
              </a:lnSpc>
              <a:buFont typeface="Wingdings" pitchFamily="2" charset="2"/>
              <a:buChar char="Ø"/>
            </a:pPr>
            <a:r>
              <a:rPr lang="en-US" sz="2400" dirty="0" smtClean="0">
                <a:solidFill>
                  <a:srgbClr val="FF0000"/>
                </a:solidFill>
                <a:latin typeface="Aharoni" pitchFamily="2" charset="-79"/>
                <a:cs typeface="Aharoni" pitchFamily="2" charset="-79"/>
              </a:rPr>
              <a:t>This cost us 2061.75 dollars.</a:t>
            </a:r>
            <a:endParaRPr lang="en-US" sz="2400" dirty="0">
              <a:solidFill>
                <a:srgbClr val="FF0000"/>
              </a:solidFill>
              <a:latin typeface="Aharoni" pitchFamily="2" charset="-79"/>
              <a:cs typeface="Aharoni" pitchFamily="2" charset="-79"/>
            </a:endParaRPr>
          </a:p>
        </p:txBody>
      </p:sp>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096000" y="990600"/>
            <a:ext cx="1600200" cy="120015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4" name="Audio 3">
            <a:hlinkClick r:id="" action="ppaction://media"/>
          </p:cNvPr>
          <p:cNvPicPr>
            <a:picLocks noChangeAspect="1"/>
          </p:cNvPicPr>
          <p:nvPr>
            <a:audioFile r:link="rId1"/>
            <p:extLst>
              <p:ext uri="{DAA4B4D4-6D71-4841-9C94-3DE7FCFB9230}">
                <p14:media xmlns:p14="http://schemas.microsoft.com/office/powerpoint/2010/main" xmlns:p="http://schemas.openxmlformats.org/presentationml/2006/main" xmlns:r="http://schemas.openxmlformats.org/officeDocument/2006/relationships" xmlns:a="http://schemas.openxmlformats.org/drawingml/2006/main" xmlns="" r:embed="rId4"/>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89417812"/>
      </p:ext>
    </p:extLst>
  </p:cSld>
  <p:clrMapOvr>
    <a:masterClrMapping/>
  </p:clrMapOvr>
  <p:transition spd="slow" advTm="16053">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762000" y="762000"/>
            <a:ext cx="7620000" cy="5333999"/>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4" name="Audio 3">
            <a:hlinkClick r:id="" action="ppaction://media"/>
          </p:cNvPr>
          <p:cNvPicPr>
            <a:picLocks noChangeAspect="1"/>
          </p:cNvPicPr>
          <p:nvPr>
            <a:audioFile r:link="rId1"/>
            <p:extLst>
              <p:ext uri="{DAA4B4D4-6D71-4841-9C94-3DE7FCFB9230}">
                <p14:media xmlns:p14="http://schemas.microsoft.com/office/powerpoint/2010/main" xmlns:p="http://schemas.openxmlformats.org/presentationml/2006/main" xmlns:r="http://schemas.openxmlformats.org/officeDocument/2006/relationships" xmlns:a="http://schemas.openxmlformats.org/drawingml/2006/main" xmlns="" r:embed="rId4"/>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09416277"/>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1400" advTm="7000">
        <p14:ripple/>
      </p:transition>
    </mc:Choice>
    <mc:Fallback>
      <mp:transition xmlns:mp="http://schemas.microsoft.com/office/mac/powerpoint/2008/main" spd="slow" advTm="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533400" y="914400"/>
            <a:ext cx="8077200" cy="533400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4" name="Audio 3">
            <a:hlinkClick r:id="" action="ppaction://media"/>
          </p:cNvPr>
          <p:cNvPicPr>
            <a:picLocks noChangeAspect="1"/>
          </p:cNvPicPr>
          <p:nvPr>
            <a:audioFile r:link="rId1"/>
            <p:extLst>
              <p:ext uri="{DAA4B4D4-6D71-4841-9C94-3DE7FCFB9230}">
                <p14:media xmlns:p14="http://schemas.microsoft.com/office/powerpoint/2010/main" xmlns:p="http://schemas.openxmlformats.org/presentationml/2006/main" xmlns:r="http://schemas.openxmlformats.org/officeDocument/2006/relationships" xmlns:a="http://schemas.openxmlformats.org/drawingml/2006/main" xmlns="" r:embed="rId4"/>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09438398"/>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1200" advTm="6626">
        <p:dissolve/>
      </p:transition>
    </mc:Choice>
    <mc:Fallback>
      <mp:transition xmlns:mp="http://schemas.microsoft.com/office/mac/powerpoint/2008/main" spd="slow" advTm="66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6000" dirty="0" smtClean="0">
                <a:solidFill>
                  <a:srgbClr val="FF0000"/>
                </a:solidFill>
                <a:latin typeface="Algerian" pitchFamily="82" charset="0"/>
              </a:rPr>
              <a:t>Microsoft </a:t>
            </a:r>
            <a:endParaRPr lang="en-US" sz="6000" dirty="0">
              <a:solidFill>
                <a:srgbClr val="FF0000"/>
              </a:solidFill>
              <a:latin typeface="Algerian" pitchFamily="82" charset="0"/>
            </a:endParaRPr>
          </a:p>
        </p:txBody>
      </p:sp>
      <p:sp>
        <p:nvSpPr>
          <p:cNvPr id="3" name="Content Placeholder 2"/>
          <p:cNvSpPr>
            <a:spLocks noGrp="1"/>
          </p:cNvSpPr>
          <p:nvPr>
            <p:ph idx="1"/>
          </p:nvPr>
        </p:nvSpPr>
        <p:spPr>
          <a:xfrm>
            <a:off x="1371600" y="1828800"/>
            <a:ext cx="6400800" cy="3048001"/>
          </a:xfrm>
        </p:spPr>
        <p:txBody>
          <a:bodyPr>
            <a:noAutofit/>
          </a:bodyPr>
          <a:lstStyle/>
          <a:p>
            <a:pPr>
              <a:buFont typeface="Wingdings" pitchFamily="2" charset="2"/>
              <a:buChar char="Ø"/>
            </a:pPr>
            <a:r>
              <a:rPr lang="en-US" sz="2000" dirty="0" smtClean="0">
                <a:solidFill>
                  <a:srgbClr val="FF0000"/>
                </a:solidFill>
                <a:latin typeface="Aharoni" pitchFamily="2" charset="-79"/>
                <a:cs typeface="Aharoni" pitchFamily="2" charset="-79"/>
              </a:rPr>
              <a:t>The third stock we chose is M</a:t>
            </a:r>
            <a:r>
              <a:rPr lang="en-US" sz="2000" dirty="0">
                <a:solidFill>
                  <a:srgbClr val="FF0000"/>
                </a:solidFill>
                <a:latin typeface="Aharoni" pitchFamily="2" charset="-79"/>
                <a:cs typeface="Aharoni" pitchFamily="2" charset="-79"/>
              </a:rPr>
              <a:t>i</a:t>
            </a:r>
            <a:r>
              <a:rPr lang="en-US" sz="2000" dirty="0" smtClean="0">
                <a:solidFill>
                  <a:srgbClr val="FF0000"/>
                </a:solidFill>
                <a:latin typeface="Aharoni" pitchFamily="2" charset="-79"/>
                <a:cs typeface="Aharoni" pitchFamily="2" charset="-79"/>
              </a:rPr>
              <a:t>crosoft.</a:t>
            </a:r>
          </a:p>
          <a:p>
            <a:pPr>
              <a:buFont typeface="Wingdings" pitchFamily="2" charset="2"/>
              <a:buChar char="Ø"/>
            </a:pPr>
            <a:r>
              <a:rPr lang="en-US" sz="2000" dirty="0" smtClean="0">
                <a:solidFill>
                  <a:srgbClr val="FF0000"/>
                </a:solidFill>
                <a:latin typeface="Aharoni" pitchFamily="2" charset="-79"/>
                <a:cs typeface="Aharoni" pitchFamily="2" charset="-79"/>
              </a:rPr>
              <a:t>Symbol: MSFT</a:t>
            </a:r>
          </a:p>
          <a:p>
            <a:pPr>
              <a:buFont typeface="Wingdings" pitchFamily="2" charset="2"/>
              <a:buChar char="Ø"/>
            </a:pPr>
            <a:r>
              <a:rPr lang="en-US" sz="2000" dirty="0" smtClean="0">
                <a:solidFill>
                  <a:srgbClr val="FF0000"/>
                </a:solidFill>
                <a:latin typeface="Aharoni" pitchFamily="2" charset="-79"/>
                <a:cs typeface="Aharoni" pitchFamily="2" charset="-79"/>
              </a:rPr>
              <a:t>We chose this stock because we are all at the stage where we are writing a lot of papers and we use it to create a lot of presentations just like this one. Most people who work and go to school use </a:t>
            </a:r>
            <a:r>
              <a:rPr lang="en-US" sz="2000" dirty="0">
                <a:solidFill>
                  <a:srgbClr val="FF0000"/>
                </a:solidFill>
                <a:latin typeface="Aharoni" pitchFamily="2" charset="-79"/>
                <a:cs typeface="Aharoni" pitchFamily="2" charset="-79"/>
              </a:rPr>
              <a:t>M</a:t>
            </a:r>
            <a:r>
              <a:rPr lang="en-US" sz="2000" dirty="0" smtClean="0">
                <a:solidFill>
                  <a:srgbClr val="FF0000"/>
                </a:solidFill>
                <a:latin typeface="Aharoni" pitchFamily="2" charset="-79"/>
                <a:cs typeface="Aharoni" pitchFamily="2" charset="-79"/>
              </a:rPr>
              <a:t>icrosoft so therefore they make a lot of money. </a:t>
            </a:r>
          </a:p>
          <a:p>
            <a:pPr>
              <a:buFont typeface="Wingdings" pitchFamily="2" charset="2"/>
              <a:buChar char="Ø"/>
            </a:pPr>
            <a:r>
              <a:rPr lang="en-US" sz="2000" dirty="0" smtClean="0">
                <a:solidFill>
                  <a:srgbClr val="FF0000"/>
                </a:solidFill>
                <a:latin typeface="Aharoni" pitchFamily="2" charset="-79"/>
                <a:cs typeface="Aharoni" pitchFamily="2" charset="-79"/>
              </a:rPr>
              <a:t>We bought 36 shares of Microsoft at 26.o6 dollars a share </a:t>
            </a:r>
          </a:p>
          <a:p>
            <a:pPr>
              <a:buFont typeface="Wingdings" pitchFamily="2" charset="2"/>
              <a:buChar char="Ø"/>
            </a:pPr>
            <a:r>
              <a:rPr lang="en-US" sz="2000" dirty="0" smtClean="0">
                <a:solidFill>
                  <a:srgbClr val="FF0000"/>
                </a:solidFill>
                <a:latin typeface="Aharoni" pitchFamily="2" charset="-79"/>
                <a:cs typeface="Aharoni" pitchFamily="2" charset="-79"/>
              </a:rPr>
              <a:t>This cost us 938.16.</a:t>
            </a:r>
            <a:endParaRPr lang="en-US" sz="2000" dirty="0">
              <a:solidFill>
                <a:srgbClr val="FF0000"/>
              </a:solidFill>
              <a:latin typeface="Aharoni" pitchFamily="2" charset="-79"/>
              <a:cs typeface="Aharoni" pitchFamily="2" charset="-79"/>
            </a:endParaRPr>
          </a:p>
        </p:txBody>
      </p:sp>
      <p:pic>
        <p:nvPicPr>
          <p:cNvPr id="2051" name="Picture 3" descr="C:\Users\Avant\AppData\Local\Microsoft\Windows\Temporary Internet Files\Content.IE5\JERJFUS0\MC900432599[1].png"/>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629400" y="990600"/>
            <a:ext cx="1828572" cy="1828572"/>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5" name="Audio 4">
            <a:hlinkClick r:id="" action="ppaction://media"/>
          </p:cNvPr>
          <p:cNvPicPr>
            <a:picLocks noChangeAspect="1"/>
          </p:cNvPicPr>
          <p:nvPr>
            <a:audioFile r:link="rId1"/>
            <p:extLst>
              <p:ext uri="{DAA4B4D4-6D71-4841-9C94-3DE7FCFB9230}">
                <p14:media xmlns:p14="http://schemas.microsoft.com/office/powerpoint/2010/main" xmlns:p="http://schemas.openxmlformats.org/presentationml/2006/main" xmlns:r="http://schemas.openxmlformats.org/officeDocument/2006/relationships" xmlns:a="http://schemas.openxmlformats.org/drawingml/2006/main" xmlns="" r:embed="rId4"/>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44985665"/>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4000" advTm="20959">
        <p14:vortex dir="r"/>
      </p:transition>
    </mc:Choice>
    <mc:Fallback>
      <mp:transition xmlns:mp="http://schemas.microsoft.com/office/mac/powerpoint/2008/main" spd="slow" advTm="209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sz="4900" dirty="0" smtClean="0">
                <a:solidFill>
                  <a:srgbClr val="FF0000"/>
                </a:solidFill>
                <a:latin typeface="Algerian" pitchFamily="82" charset="0"/>
              </a:rPr>
              <a:t>End</a:t>
            </a:r>
            <a:r>
              <a:rPr lang="en-US" dirty="0" smtClean="0">
                <a:solidFill>
                  <a:srgbClr val="FF0000"/>
                </a:solidFill>
                <a:latin typeface="Algerian" pitchFamily="82" charset="0"/>
              </a:rPr>
              <a:t> </a:t>
            </a:r>
            <a:r>
              <a:rPr lang="en-US" sz="4900" dirty="0" smtClean="0">
                <a:solidFill>
                  <a:srgbClr val="FF0000"/>
                </a:solidFill>
                <a:latin typeface="Algerian" pitchFamily="82" charset="0"/>
              </a:rPr>
              <a:t>results</a:t>
            </a:r>
            <a:endParaRPr lang="en-US" sz="4900" dirty="0">
              <a:solidFill>
                <a:srgbClr val="FF0000"/>
              </a:solidFill>
              <a:latin typeface="Algerian" pitchFamily="82" charset="0"/>
            </a:endParaRPr>
          </a:p>
        </p:txBody>
      </p:sp>
      <p:sp>
        <p:nvSpPr>
          <p:cNvPr id="5" name="Content Placeholder 4"/>
          <p:cNvSpPr>
            <a:spLocks noGrp="1"/>
          </p:cNvSpPr>
          <p:nvPr>
            <p:ph idx="1"/>
          </p:nvPr>
        </p:nvSpPr>
        <p:spPr/>
        <p:txBody>
          <a:bodyPr>
            <a:normAutofit fontScale="92500" lnSpcReduction="10000"/>
          </a:bodyPr>
          <a:lstStyle/>
          <a:p>
            <a:pPr>
              <a:buFont typeface="Wingdings" pitchFamily="2" charset="2"/>
              <a:buChar char="q"/>
            </a:pPr>
            <a:r>
              <a:rPr lang="en-US" sz="2400" dirty="0" smtClean="0">
                <a:solidFill>
                  <a:srgbClr val="FF0000"/>
                </a:solidFill>
                <a:latin typeface="Aharoni" pitchFamily="2" charset="-79"/>
                <a:cs typeface="Aharoni" pitchFamily="2" charset="-79"/>
              </a:rPr>
              <a:t>Over the course of this project  we gained money we know that because every time we checked up on the stocks the individual prices went up. </a:t>
            </a:r>
          </a:p>
          <a:p>
            <a:pPr>
              <a:buFont typeface="Wingdings" pitchFamily="2" charset="2"/>
              <a:buChar char="q"/>
            </a:pPr>
            <a:r>
              <a:rPr lang="en-US" sz="2400" dirty="0" smtClean="0">
                <a:solidFill>
                  <a:srgbClr val="FF0000"/>
                </a:solidFill>
                <a:latin typeface="Aharoni" pitchFamily="2" charset="-79"/>
                <a:cs typeface="Aharoni" pitchFamily="2" charset="-79"/>
              </a:rPr>
              <a:t>we think that we made good choices overall on the stocks that we decided to purchase. </a:t>
            </a:r>
          </a:p>
          <a:p>
            <a:pPr>
              <a:buFont typeface="Wingdings" pitchFamily="2" charset="2"/>
              <a:buChar char="q"/>
            </a:pPr>
            <a:endParaRPr lang="en-US" dirty="0"/>
          </a:p>
        </p:txBody>
      </p:sp>
      <p:pic>
        <p:nvPicPr>
          <p:cNvPr id="6" name="Audio 5">
            <a:hlinkClick r:id="" action="ppaction://media"/>
          </p:cNvPr>
          <p:cNvPicPr>
            <a:picLocks noChangeAspect="1"/>
          </p:cNvPicPr>
          <p:nvPr>
            <a:audioFile r:link="rId1"/>
            <p:extLst>
              <p:ext uri="{DAA4B4D4-6D71-4841-9C94-3DE7FCFB9230}">
                <p14:media xmlns:p14="http://schemas.microsoft.com/office/powerpoint/2010/main" xmlns:p="http://schemas.openxmlformats.org/presentationml/2006/main" xmlns:r="http://schemas.openxmlformats.org/officeDocument/2006/relationships" xmlns:a="http://schemas.openxmlformats.org/drawingml/2006/main" xmlns="" r:embed="rId3"/>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87414863"/>
      </p:ext>
    </p:extLst>
  </p:cSld>
  <p:clrMapOvr>
    <a:masterClrMapping/>
  </p:clrMapOvr>
  <mc:AlternateContent>
    <mc:Choice xmlns:mc="http://schemas.openxmlformats.org/markup-compatibility/2006" xmlns:p14="http://schemas.microsoft.com/office/powerpoint/2010/main" xmlns:p="http://schemas.openxmlformats.org/presentationml/2006/main" xmlns:r="http://schemas.openxmlformats.org/officeDocument/2006/relationships" xmlns:a="http://schemas.openxmlformats.org/drawingml/2006/main" xmlns="" Requires="p14">
      <p:transition spd="slow" p14:dur="800" advTm="15772">
        <p14:flythrough/>
      </p:transition>
    </mc:Choice>
    <mc:Fallback>
      <mp:transition xmlns:mp="http://schemas.microsoft.com/office/mac/powerpoint/2008/main" spd="slow" advTm="157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098" name="Picture 2" descr="C:\Users\Avant\AppData\Local\Microsoft\Windows\Temporary Internet Files\Content.IE5\9FFTAJN1\MC900431603[1].png"/>
          <p:cNvPicPr>
            <a:picLocks noChangeAspect="1" noChangeArrowheads="1"/>
          </p:cNvPicPr>
          <p:nvPr/>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2743200" y="1066800"/>
            <a:ext cx="4648200" cy="3429000"/>
          </a:xfrm>
          <a:prstGeom prst="rect">
            <a:avLst/>
          </a:prstGeom>
          <a:noFill/>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4" name="Title 3"/>
          <p:cNvSpPr>
            <a:spLocks noGrp="1"/>
          </p:cNvSpPr>
          <p:nvPr>
            <p:ph type="title"/>
          </p:nvPr>
        </p:nvSpPr>
        <p:spPr/>
        <p:txBody>
          <a:bodyPr/>
          <a:lstStyle/>
          <a:p>
            <a:endParaRPr lang="en-US" dirty="0"/>
          </a:p>
        </p:txBody>
      </p:sp>
      <p:sp>
        <p:nvSpPr>
          <p:cNvPr id="5" name="Content Placeholder 4"/>
          <p:cNvSpPr>
            <a:spLocks noGrp="1"/>
          </p:cNvSpPr>
          <p:nvPr>
            <p:ph idx="1"/>
          </p:nvPr>
        </p:nvSpPr>
        <p:spPr>
          <a:xfrm>
            <a:off x="1524000" y="3809999"/>
            <a:ext cx="6400800" cy="3048001"/>
          </a:xfrm>
        </p:spPr>
        <p:txBody>
          <a:bodyPr>
            <a:normAutofit/>
          </a:bodyPr>
          <a:lstStyle/>
          <a:p>
            <a:pPr indent="0" algn="ctr">
              <a:buNone/>
            </a:pPr>
            <a:r>
              <a:rPr lang="en-US" sz="8800" dirty="0" smtClean="0">
                <a:solidFill>
                  <a:srgbClr val="FF0000"/>
                </a:solidFill>
                <a:latin typeface="Algerian" pitchFamily="82" charset="0"/>
              </a:rPr>
              <a:t>The end</a:t>
            </a:r>
            <a:endParaRPr lang="en-US" sz="8800" dirty="0">
              <a:solidFill>
                <a:srgbClr val="FF0000"/>
              </a:solidFill>
              <a:latin typeface="Algerian" pitchFamily="82" charset="0"/>
            </a:endParaRP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3299441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uture">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emplate>
  <TotalTime>107</TotalTime>
  <Words>277</Words>
  <Application>Microsoft Macintosh PowerPoint</Application>
  <PresentationFormat>On-screen Show (4:3)</PresentationFormat>
  <Paragraphs>26</Paragraphs>
  <Slides>9</Slides>
  <Notes>0</Notes>
  <HiddenSlides>0</HiddenSlides>
  <MMClips>8</MMClips>
  <ScaleCrop>false</ScaleCrop>
  <HeadingPairs>
    <vt:vector size="4" baseType="variant">
      <vt:variant>
        <vt:lpstr>Design Template</vt:lpstr>
      </vt:variant>
      <vt:variant>
        <vt:i4>1</vt:i4>
      </vt:variant>
      <vt:variant>
        <vt:lpstr>Slide Titles</vt:lpstr>
      </vt:variant>
      <vt:variant>
        <vt:i4>9</vt:i4>
      </vt:variant>
    </vt:vector>
  </HeadingPairs>
  <TitlesOfParts>
    <vt:vector size="10" baseType="lpstr">
      <vt:lpstr>Couture</vt:lpstr>
      <vt:lpstr>Financial Literacy Project </vt:lpstr>
      <vt:lpstr>Apple </vt:lpstr>
      <vt:lpstr>Slide 3</vt:lpstr>
      <vt:lpstr>Nike </vt:lpstr>
      <vt:lpstr>Slide 5</vt:lpstr>
      <vt:lpstr>Slide 6</vt:lpstr>
      <vt:lpstr>Microsoft </vt:lpstr>
      <vt:lpstr>End results</vt:lpstr>
      <vt:lpstr>Slide 9</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Literacy Project</dc:title>
  <dc:creator>Avant Griffith</dc:creator>
  <cp:lastModifiedBy>Crys Latham</cp:lastModifiedBy>
  <cp:revision>14</cp:revision>
  <dcterms:created xsi:type="dcterms:W3CDTF">2011-05-19T17:08:52Z</dcterms:created>
  <dcterms:modified xsi:type="dcterms:W3CDTF">2011-05-19T17:09:12Z</dcterms:modified>
</cp:coreProperties>
</file>